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5"/>
  </p:handoutMasterIdLst>
  <p:sldIdLst>
    <p:sldId id="256" r:id="rId2"/>
    <p:sldId id="257" r:id="rId3"/>
    <p:sldId id="289" r:id="rId4"/>
    <p:sldId id="310" r:id="rId5"/>
    <p:sldId id="290" r:id="rId6"/>
    <p:sldId id="302" r:id="rId7"/>
    <p:sldId id="291" r:id="rId8"/>
    <p:sldId id="297" r:id="rId9"/>
    <p:sldId id="296" r:id="rId10"/>
    <p:sldId id="306" r:id="rId11"/>
    <p:sldId id="307" r:id="rId12"/>
    <p:sldId id="304" r:id="rId13"/>
    <p:sldId id="305" r:id="rId14"/>
    <p:sldId id="311" r:id="rId15"/>
    <p:sldId id="308" r:id="rId16"/>
    <p:sldId id="292" r:id="rId17"/>
    <p:sldId id="293" r:id="rId18"/>
    <p:sldId id="294" r:id="rId19"/>
    <p:sldId id="280" r:id="rId20"/>
    <p:sldId id="279" r:id="rId21"/>
    <p:sldId id="298" r:id="rId22"/>
    <p:sldId id="258" r:id="rId23"/>
    <p:sldId id="281" r:id="rId24"/>
    <p:sldId id="263" r:id="rId25"/>
    <p:sldId id="309" r:id="rId26"/>
    <p:sldId id="283" r:id="rId27"/>
    <p:sldId id="264" r:id="rId28"/>
    <p:sldId id="299" r:id="rId29"/>
    <p:sldId id="300" r:id="rId30"/>
    <p:sldId id="301" r:id="rId31"/>
    <p:sldId id="285" r:id="rId32"/>
    <p:sldId id="287" r:id="rId33"/>
    <p:sldId id="277" r:id="rId34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97503-3E75-4FE6-911A-F976C5876EF9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C938B-0954-46BB-BD24-A3BB3727E8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39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103050027?index=3&amp;rangeSize=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Всероссийская олимпиада школьников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solidFill>
                  <a:srgbClr val="FF0000"/>
                </a:solidFill>
              </a:rPr>
              <a:t>Английский язык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Школьный и муниципальный этапы</a:t>
            </a:r>
          </a:p>
          <a:p>
            <a:pPr algn="ctr"/>
            <a:r>
              <a:rPr lang="ru-RU" sz="2400" b="1" dirty="0" smtClean="0"/>
              <a:t>Курасовская </a:t>
            </a:r>
            <a:r>
              <a:rPr lang="ru-RU" sz="2400" b="1" smtClean="0"/>
              <a:t>Юлия Борисовна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695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54182"/>
            <a:ext cx="8915400" cy="5357040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проведения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тура необходимы аудитории, в которых каждому участнику олимпиады должно быть предоставлено отдельное рабочее место. Все рабочие места участников олимпиады должны обеспечивать участникам олимпиады равные условия, соответствовать действующим на момент проведения олимпиады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санитарно-эпидемиологическим правилам и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нормам (зигзагообразная рассадка, дистанция 1,5 метра между участниками)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50215"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всех аудиториях должны быть часы.</a:t>
            </a:r>
          </a:p>
          <a:p>
            <a:pPr indent="450215" algn="just">
              <a:lnSpc>
                <a:spcPct val="150000"/>
              </a:lnSpc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8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54182"/>
            <a:ext cx="8915400" cy="5357040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  <a:tabLst>
                <a:tab pos="540385" algn="l"/>
                <a:tab pos="6858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проведения конкурса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Listening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каждой аудитории должен быть компьютер и динамики (колонки) для прослушивания. В аудитории должна быть обеспечена хорошая акустика. </a:t>
            </a:r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tabLst>
                <a:tab pos="540385" algn="l"/>
                <a:tab pos="6858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проведения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конкурсов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требуется специальных технических средств.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Помимо необходимого количества комплектов заданий и листов для записи ответов, в аудитории должны быть запасные ручки, запасные комплекты заданий и запасные листы для записи ответов. Для конкурса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Writing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необходима бумага для черновиков.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tabLst>
                <a:tab pos="540385" algn="l"/>
                <a:tab pos="6858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Всех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участников желательно обеспечить капиллярными или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гелевыми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ручками с чернилами черного цвета.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tabLst>
                <a:tab pos="540385" algn="l"/>
                <a:tab pos="685800" algn="l"/>
              </a:tabLs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58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7964" y="905164"/>
            <a:ext cx="9786648" cy="5006058"/>
          </a:xfrm>
        </p:spPr>
        <p:txBody>
          <a:bodyPr>
            <a:normAutofit/>
          </a:bodyPr>
          <a:lstStyle/>
          <a:p>
            <a:pPr marL="450850"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Если проводится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устный конкурс, то он должен проходить в отдельный день.</a:t>
            </a:r>
          </a:p>
          <a:p>
            <a:pPr marL="450850" algn="just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Участники должны допускаться до всех конкурсов олимпиады, промежуточное отсеивание участников перед устным конкурсом не допускается.</a:t>
            </a:r>
          </a:p>
          <a:p>
            <a:pPr marL="450850" algn="just">
              <a:lnSpc>
                <a:spcPct val="150000"/>
              </a:lnSpc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089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89054"/>
          </a:xfrm>
        </p:spPr>
        <p:txBody>
          <a:bodyPr>
            <a:normAutofit fontScale="90000"/>
          </a:bodyPr>
          <a:lstStyle/>
          <a:p>
            <a:pPr marR="12700" indent="450215">
              <a:lnSpc>
                <a:spcPct val="150000"/>
              </a:lnSpc>
              <a:spcAft>
                <a:spcPts val="0"/>
              </a:spcAft>
            </a:pPr>
            <a:r>
              <a:rPr lang="ru-RU" sz="27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Длительность </a:t>
            </a:r>
            <a:r>
              <a:rPr lang="ru-RU" sz="27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устного тура </a:t>
            </a:r>
            <a:r>
              <a:rPr lang="ru-RU" sz="27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составляет: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64145" y="1413164"/>
            <a:ext cx="5138931" cy="4498058"/>
          </a:xfrm>
        </p:spPr>
        <p:txBody>
          <a:bodyPr>
            <a:normAutofit lnSpcReduction="10000"/>
          </a:bodyPr>
          <a:lstStyle/>
          <a:p>
            <a:pPr marL="0" marR="12700" lvl="0" indent="0" algn="just">
              <a:lnSpc>
                <a:spcPct val="150000"/>
              </a:lnSpc>
              <a:buNone/>
            </a:pP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школьном этапе</a:t>
            </a:r>
          </a:p>
          <a:p>
            <a:pPr marR="12700" lvl="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5-6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 – не более 20 минут на пару участников (включая время на подготовку ответа и ответ участников);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lvl="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7-8 класс – не более 30 минут на пару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участников;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lvl="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9-11 класс – не более 30 минут на пару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участников;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7" y="1524000"/>
            <a:ext cx="4313864" cy="4379844"/>
          </a:xfrm>
        </p:spPr>
        <p:txBody>
          <a:bodyPr>
            <a:normAutofit lnSpcReduction="10000"/>
          </a:bodyPr>
          <a:lstStyle/>
          <a:p>
            <a:pPr marL="0" marR="12700" lvl="0" indent="0" algn="just">
              <a:lnSpc>
                <a:spcPct val="150000"/>
              </a:lnSpc>
              <a:buClr>
                <a:srgbClr val="E78712"/>
              </a:buClr>
              <a:buNone/>
            </a:pP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0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муниципальном </a:t>
            </a:r>
            <a:r>
              <a:rPr lang="ru-RU" sz="20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этапе</a:t>
            </a:r>
          </a:p>
          <a:p>
            <a:pPr marR="12700" lvl="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7-8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 – не более 30 минут на пару участников </a:t>
            </a:r>
            <a:r>
              <a:rPr lang="ru-RU" sz="20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(включая время на подготовку ответа и ответ участников</a:t>
            </a:r>
            <a:r>
              <a:rPr lang="ru-RU" sz="20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0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lvl="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9-11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 – не более 30 минут на пару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участников;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2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4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Формат конкурса и способ проведения (компьютерная запись ответа одного участника, диалог участников в паре, диалог с экзаменатором-собеседником) зависят от технических возможностей региона. Центральная предметно-методическая комиссия рекомендует использовать формат ответа участников в парах.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54182"/>
            <a:ext cx="8915400" cy="5357040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проведения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тура необходимы аудитории, оборудованные звукозаписывающей аппаратурой для записи устных ответов участников.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участников, ожидающих своей очереди, выделяется отдельная аудитория,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соответствующая действующим на момент проведения олимпиады санитарно-эпидемиологическим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правилам и нормам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Время 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ожидания для участников не должно превышать </a:t>
            </a: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1 час для 5-6 </a:t>
            </a:r>
            <a:r>
              <a:rPr lang="ru-RU" sz="2000" b="1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классов</a:t>
            </a: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ru-RU" sz="2000" b="1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2 </a:t>
            </a: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часа для 7-8 классов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3 часа для 9-11 классов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. При большом количестве участников рекомендуется деление участников на два потока (до обеда и после обеда). В этом случае готовятся разные варианты заданий для каждого потока.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32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565" y="624110"/>
            <a:ext cx="9685048" cy="798290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0"/>
              </a:spcAft>
            </a:pP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Процедура проведения конкурсов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422400"/>
            <a:ext cx="10437812" cy="5249334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Перед началом конкурсов участнику присваивается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ID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номер, который указывается на листе ответов или на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бейдже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(для конкурса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Speaking)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.   </a:t>
            </a:r>
            <a:endParaRPr lang="ru-RU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аудиторию не разрешается брать бумагу, справочные материалы (словари, справочники, учебники и т.д.), пейджеры и мобильные телефоны, диктофоны,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плееры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и любые другие технические средства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.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 вышеперечисленные средства связи не разрешается приносить на территорию пункта проведения олимпиады. Если средства связи (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даже в выключенном состоянии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будут найдены у участника олимпиады на территории пункта проведения олимпиады, председатель жюри составляет акт о нарушении процедуры проведения олимпиады и результаты участника аннулируются.</a:t>
            </a:r>
            <a:endParaRPr lang="ru-RU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Во время  выполнения  задания  участник может выходить из аудитории только в сопровождении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дежурного.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Участник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не может выйти из аудитории с  заданием или листом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ответов.</a:t>
            </a: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b="1" dirty="0" smtClean="0">
                <a:latin typeface="Times New Roman" panose="02020603050405020304" pitchFamily="18" charset="0"/>
              </a:rPr>
              <a:t>Участникам запрещается копировать материалы, выносить из аудиторий листы с заданиями и черновики (Порядок).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158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7557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0"/>
              </a:spcAft>
            </a:pP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Процедура проведения конкурсов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422400"/>
            <a:ext cx="10437812" cy="2540000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Обратить внимание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на проведение технически сложных конкурсов:   </a:t>
            </a:r>
            <a:endParaRPr lang="ru-RU" sz="2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b="1" spc="-5" dirty="0" smtClean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Проведение конкурса </a:t>
            </a:r>
            <a:r>
              <a:rPr lang="en-US" sz="2400" b="1" spc="-5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Listening</a:t>
            </a:r>
            <a:r>
              <a:rPr lang="ru-RU" sz="2400" b="1" spc="-5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sz="2400" b="1" spc="-5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(прослушать самое начало записи для исключения апелляций)</a:t>
            </a:r>
            <a:r>
              <a:rPr lang="ru-RU" sz="2400" b="1" spc="-5" dirty="0" smtClean="0"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.</a:t>
            </a:r>
          </a:p>
          <a:p>
            <a:pPr lvl="0" algn="just">
              <a:lnSpc>
                <a:spcPct val="150000"/>
              </a:lnSpc>
              <a:buClr>
                <a:srgbClr val="E78712"/>
              </a:buClr>
              <a:buFont typeface="Symbol" panose="05050102010706020507" pitchFamily="18" charset="2"/>
              <a:buChar char=""/>
            </a:pPr>
            <a:r>
              <a:rPr lang="ru-RU" sz="2400" b="1" spc="-5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Проведение конкурса </a:t>
            </a:r>
            <a:r>
              <a:rPr lang="en-US" sz="2400" b="1" spc="-5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Speaking</a:t>
            </a:r>
            <a:r>
              <a:rPr lang="en-US" sz="2400" b="1" spc="-5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</a:t>
            </a:r>
            <a:r>
              <a:rPr lang="ru-RU" sz="2400" b="1" spc="-5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(запись ответов).</a:t>
            </a:r>
            <a:endParaRPr lang="ru-RU" sz="24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238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7673" y="624110"/>
            <a:ext cx="10266939" cy="798290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</a:rPr>
              <a:t>Процедура проведения показа работ и апелляций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6200" y="1311565"/>
            <a:ext cx="10158412" cy="4911436"/>
          </a:xfrm>
        </p:spPr>
        <p:txBody>
          <a:bodyPr>
            <a:normAutofit fontScale="92500" lnSpcReduction="20000"/>
          </a:bodyPr>
          <a:lstStyle/>
          <a:p>
            <a:pPr marL="457200" lvl="0" indent="449580" algn="just">
              <a:lnSpc>
                <a:spcPct val="150000"/>
              </a:lnSpc>
              <a:buClr>
                <a:srgbClr val="E78712"/>
              </a:buClr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Разбор заданий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(можно очный, можно через Интернет).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Участники и сопровождающие могут вести видеозапись разбора заданий.</a:t>
            </a:r>
          </a:p>
          <a:p>
            <a:pPr marL="457200" lvl="0" indent="449580" algn="just">
              <a:lnSpc>
                <a:spcPct val="150000"/>
              </a:lnSpc>
              <a:buClr>
                <a:srgbClr val="E78712"/>
              </a:buClr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Показ работ</a:t>
            </a:r>
            <a:r>
              <a:rPr lang="ru-RU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(рекомендуется вести видеозапись показа работ, можно проводить показ работ с применением информационно-коммуникационных технологий)</a:t>
            </a:r>
          </a:p>
          <a:p>
            <a:pPr marL="457200" lvl="0" indent="449580" algn="just">
              <a:lnSpc>
                <a:spcPct val="150000"/>
              </a:lnSpc>
              <a:buClr>
                <a:srgbClr val="E78712"/>
              </a:buClr>
            </a:pPr>
            <a:r>
              <a:rPr lang="ru-RU" sz="2000" b="1" dirty="0" smtClean="0">
                <a:solidFill>
                  <a:srgbClr val="FF0000"/>
                </a:solidFill>
              </a:rPr>
              <a:t>Следует вести видеозапись апелляций.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разработке регламента проведения показа работ и апелляций на школьном и муниципальном этапах необходимо учесть, что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изменение баллов 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НЕ МОЖЕТ происходить при показе работ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 Изменение баллов должно происходить 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только во время апелляций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в том числе и по техническим ошибкам. 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Изменение баллов во время апелляции может происходить как в сторону увеличения, так и в сторону понижения баллов (Порядок).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endParaRPr lang="ru-RU" sz="2000" dirty="0">
              <a:solidFill>
                <a:srgbClr val="FF0000"/>
              </a:solidFill>
            </a:endParaRPr>
          </a:p>
          <a:p>
            <a:pPr marL="457200" indent="0" algn="just">
              <a:lnSpc>
                <a:spcPct val="150000"/>
              </a:lnSpc>
              <a:buNone/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69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89212" y="651933"/>
            <a:ext cx="8915399" cy="2875617"/>
          </a:xfrm>
        </p:spPr>
        <p:txBody>
          <a:bodyPr>
            <a:no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Методические рекомендации </a:t>
            </a:r>
            <a:r>
              <a:rPr lang="ru-RU" sz="2400" b="1" kern="0" dirty="0" smtClean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Центральной </a:t>
            </a:r>
            <a: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предметно-методической комиссии олимпиады по </a:t>
            </a:r>
            <a:r>
              <a:rPr lang="ru-RU" sz="2400" b="1" kern="0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составлению заданий </a:t>
            </a:r>
            <a: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школьного и муниципального этапов олимпиады</a:t>
            </a:r>
            <a:b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396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7824" y="478752"/>
            <a:ext cx="10176934" cy="122997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  <a:tabLst>
                <a:tab pos="540385" algn="l"/>
              </a:tabLst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Методические рекомендации по организации и проведению школьного и муниципального этапов Всероссийской олимпиады школьников по английскому языку в 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2021/2022 </a:t>
            </a:r>
            <a:r>
              <a:rPr lang="ru-RU" sz="1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уч.г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(утверждены за заседании ЦПМК от 7.07.2021)</a:t>
            </a:r>
            <a:endParaRPr lang="ru-RU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982" y="1708727"/>
            <a:ext cx="10645630" cy="4867564"/>
          </a:xfrm>
        </p:spPr>
        <p:txBody>
          <a:bodyPr>
            <a:normAutofit lnSpcReduction="10000"/>
          </a:bodyPr>
          <a:lstStyle/>
          <a:p>
            <a:pPr marL="0" lvl="0" indent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При подготовке Требований к проведению школьного  и муниципального этапов всероссийской олимпиады школьников 2021/22 учебного года необходимо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учитывать </a:t>
            </a:r>
            <a:endParaRPr lang="ru-RU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None/>
            </a:pPr>
            <a:endParaRPr lang="ru-RU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ПРОВЕДЕНИЯ ВСЕРОССИЙСКОЙ ОЛИМПИАДЫ ШКОЛЬНИКОВ (вступил в силу с 15.07.2021)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algn="just">
              <a:buClr>
                <a:srgbClr val="E78712"/>
              </a:buClr>
              <a:buNone/>
            </a:pP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(Приказ Министерства просвещения Российской Федерации от 27 ноября 2020 г. № 678 «Об утверждении Порядка проведения всероссийской олимпиады школьников»)</a:t>
            </a:r>
            <a:r>
              <a:rPr lang="en-US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http://</a:t>
            </a:r>
            <a:r>
              <a:rPr lang="en-US" alt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publication.pravo.gov.ru/Document/View/0001202103050027?index=3&amp;rangeSize=1</a:t>
            </a:r>
            <a:endParaRPr lang="ru-RU" dirty="0" smtClean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0" algn="just">
              <a:lnSpc>
                <a:spcPct val="150000"/>
              </a:lnSpc>
              <a:buClr>
                <a:srgbClr val="E78712"/>
              </a:buClr>
              <a:buFont typeface="Wingdings" panose="05000000000000000000" pitchFamily="2" charset="2"/>
              <a:buChar char="Ø"/>
              <a:tabLst>
                <a:tab pos="540385" algn="l"/>
              </a:tabLst>
            </a:pPr>
            <a:r>
              <a:rPr lang="ru-RU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Постановление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Главного государственного санитарного врача Российской Федерации от 30.06.2020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№ 16 "Об утверждении санитарно-эпидемиологических правил СП 3.1/2.4 3598-20 "Санитарно-эпидемиологические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коронавирусной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инфекции (COVID-19)" (Зарегистрирован 03.07.2020 № 58824). </a:t>
            </a:r>
            <a:r>
              <a:rPr lang="ru-RU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Постановление действительно до 1.01.2022. 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6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1067" y="203200"/>
            <a:ext cx="9889066" cy="11768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Уровень сложности заданий и время проведения этапа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867" y="1380067"/>
            <a:ext cx="10708745" cy="485139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школьного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этапа рекомендуется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уровень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сложности и время проведения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 пакета заданий)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5-6 классов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1 -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(от 45 до 60 минут для письменных конкурсов)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7-8 классов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2 -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минут)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9 - 11 классов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1 -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минут)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муниципального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этапа рекомендуется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уровень сложности и время проведения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пакета заданий)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7-8 классов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1-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минут)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для 9 - 11 классов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–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120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минут</a:t>
            </a:r>
            <a:r>
              <a:rPr lang="ru-RU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83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1067" y="203200"/>
            <a:ext cx="9889066" cy="117686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Время проведения этапа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867" y="1380067"/>
            <a:ext cx="10708745" cy="48513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Необходимо следить, чтобы в рамках одного региона продолжительность конкурсов школьного этапа младшей возрастной группы не превышала продолжительность конкурсов школьного этапа старшей возрастной группы. </a:t>
            </a:r>
            <a:endParaRPr lang="ru-RU" sz="2400" dirty="0" smtClean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рамках одной возрастной группы общая продолжительность конкурсов школьного этапа не должна превышать общую продолжительность конкурсов муниципального этапа.</a:t>
            </a:r>
            <a:endParaRPr lang="ru-RU" sz="2400" dirty="0"/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0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467" y="1329267"/>
            <a:ext cx="10734145" cy="526626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Задачей </a:t>
            </a: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школьного этапа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является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популяризация английского языка в школах, привлечение как можно большего числа школьников к участию в олимпиаде, поэтому </a:t>
            </a:r>
            <a:r>
              <a:rPr lang="ru-RU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уровень сложности заданий на этом этапе не должен быть завышен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задания должны быть интересными и посильными для учащихся соответствующих возрастных групп. 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Задачей </a:t>
            </a:r>
            <a:r>
              <a:rPr lang="ru-RU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муниципального этапа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является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отбор наиболее одаренных школьников для участия в последующих этапах олимпиады, поэтому уровень сложности заданий на этом этапе должен быть выше, чем на школьном этапе, но ниже, чем на последующих этапах; задания должны быть интересными для учащихся соответствующих возрастных групп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Внутри одного пакета желательно 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комбинировать задания разного уровня сложности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7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9090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Уровень сложности заданий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9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0467" y="1354667"/>
            <a:ext cx="10734145" cy="5240865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Текст </a:t>
            </a:r>
            <a:r>
              <a:rPr lang="ru-RU" sz="2000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заданий,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Лист ответов участника (для письменных конкурсов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)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(образец дан в Методических рекомендациях)</a:t>
            </a:r>
            <a:r>
              <a:rPr lang="ru-RU" sz="2000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Ответы (ключи) к заданиям,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Аудиозапись для конкурса понимания устной </a:t>
            </a:r>
            <a:r>
              <a:rPr lang="ru-RU" sz="2000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речи (конкурса </a:t>
            </a:r>
            <a:r>
              <a:rPr lang="en-US" sz="2000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Listening)</a:t>
            </a:r>
            <a:r>
              <a:rPr lang="ru-RU" sz="2000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Скрипт (текст) аудиозаписи,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Критерии оценивания конкурсов и схему подсчета баллов,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Методические рекомендации по проведению конкурсов (продолжительность конкурсов, типы заданий, материально-техническое обеспечение конкурсов),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Протокол оценивания конкурса письменной речи </a:t>
            </a:r>
            <a:r>
              <a:rPr lang="en-US" sz="2000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(Writing) </a:t>
            </a:r>
            <a:r>
              <a:rPr lang="ru-RU" sz="2000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для </a:t>
            </a: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экспертов (и Протокол оценивания конкурса устной речи </a:t>
            </a:r>
            <a:r>
              <a:rPr lang="en-US" sz="2000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(Speaking) </a:t>
            </a:r>
            <a:r>
              <a:rPr lang="ru-RU" sz="2000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для </a:t>
            </a: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экспертов - при принятии решения о проведении данного конкурса</a:t>
            </a:r>
            <a:r>
              <a:rPr lang="ru-RU" sz="2000" b="1" dirty="0" smtClean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).</a:t>
            </a: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540385" algn="l"/>
              </a:tabLst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В Методических рекомендациях дается образец пакета заданий.</a:t>
            </a: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5" y="211668"/>
            <a:ext cx="8911687" cy="69426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Пакет заданий должен включать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2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2090"/>
          </a:xfrm>
        </p:spPr>
        <p:txBody>
          <a:bodyPr/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Рекомендации по составлению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200" y="1422400"/>
            <a:ext cx="10031412" cy="448882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Задания должны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соответствовать всем требованиям тестовых заданий , но 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 должны быть простым повторением ОГЭ или ЕГЭ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Можно использовать формат международных экзаменов, рекомендуется сочетать задания разного типа внутри одного пакета (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список рекомендуемой литературы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Рекомендуется давать 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связные тексты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не отдельные предложения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(Use of English).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подборе текстовых материалов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рекомендуется включать материал о России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(истории, культуре, географии)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наряду с текстами об англоязычных странах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В конкурс “</a:t>
            </a:r>
            <a:r>
              <a:rPr lang="en-US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Use of English</a:t>
            </a: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”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 на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муниципальном этапе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 рекомендуется включить задания на проверку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социолингвистической и социокультурной компетенции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7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2090"/>
          </a:xfrm>
        </p:spPr>
        <p:txBody>
          <a:bodyPr/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Рекомендации по составлению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200" y="1422400"/>
            <a:ext cx="10031412" cy="4488822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  <a:tabLst>
                <a:tab pos="6858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составлении заданий, бланков ответов, критериев и методики оценивания выполненных олимпиадных заданий необходимо соблюдать единый стиль оформления. </a:t>
            </a:r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tabLst>
                <a:tab pos="685800" algn="l"/>
              </a:tabLs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Рекомендуемые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технические параметры оформления материалов</a:t>
            </a:r>
            <a:r>
              <a:rPr lang="ru-RU" sz="2000" dirty="0">
                <a:latin typeface="Times New Roman" panose="02020603050405020304" pitchFamily="18" charset="0"/>
              </a:rPr>
              <a:t>: </a:t>
            </a:r>
            <a:endParaRPr lang="ru-RU" sz="2000" dirty="0"/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"/>
              <a:tabLst>
                <a:tab pos="-450215" algn="l"/>
              </a:tabLst>
            </a:pPr>
            <a:r>
              <a:rPr lang="ru-RU" sz="2000" b="1" dirty="0">
                <a:latin typeface="Times New Roman" panose="02020603050405020304" pitchFamily="18" charset="0"/>
              </a:rPr>
              <a:t>размер бумаги (формат листа) – А4</a:t>
            </a:r>
            <a:r>
              <a:rPr lang="ru-RU" sz="2000" dirty="0" smtClean="0">
                <a:latin typeface="Times New Roman" panose="02020603050405020304" pitchFamily="18" charset="0"/>
              </a:rPr>
              <a:t>;</a:t>
            </a:r>
            <a:endParaRPr lang="en-US" sz="2000" dirty="0" smtClean="0">
              <a:latin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</a:rPr>
              <a:t>размер межстрочного интервала – 1,5;</a:t>
            </a:r>
            <a:endParaRPr lang="ru-RU" sz="2000" dirty="0"/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000" b="1" dirty="0">
                <a:latin typeface="Times New Roman" panose="02020603050405020304" pitchFamily="18" charset="0"/>
              </a:rPr>
              <a:t>размер шрифта – кегль не менее 12;</a:t>
            </a:r>
            <a:endParaRPr lang="ru-RU" sz="2000" b="1" dirty="0"/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</a:rPr>
              <a:t>тип шрифта</a:t>
            </a:r>
            <a:r>
              <a:rPr lang="en-US" sz="2000" dirty="0">
                <a:latin typeface="Times New Roman" panose="02020603050405020304" pitchFamily="18" charset="0"/>
              </a:rPr>
              <a:t> – Times New Roman</a:t>
            </a:r>
            <a:r>
              <a:rPr lang="en-US" sz="2000" dirty="0" smtClean="0">
                <a:latin typeface="Times New Roman" panose="02020603050405020304" pitchFamily="18" charset="0"/>
              </a:rPr>
              <a:t>; </a:t>
            </a:r>
            <a:r>
              <a:rPr lang="ru-RU" sz="2000" b="1" dirty="0" smtClean="0">
                <a:latin typeface="Times New Roman" panose="02020603050405020304" pitchFamily="18" charset="0"/>
              </a:rPr>
              <a:t>…</a:t>
            </a:r>
            <a:endParaRPr lang="ru-RU" sz="2000" b="1" dirty="0"/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"/>
              <a:tabLst>
                <a:tab pos="-450215" algn="l"/>
              </a:tabLst>
            </a:pPr>
            <a:endParaRPr lang="ru-RU" sz="2000" dirty="0"/>
          </a:p>
          <a:p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62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89212" y="651933"/>
            <a:ext cx="8915399" cy="2875617"/>
          </a:xfrm>
        </p:spPr>
        <p:txBody>
          <a:bodyPr>
            <a:no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/>
            </a:r>
            <a:b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Методические рекомендации центральной предметно-методической комиссии олимпиады по </a:t>
            </a:r>
            <a:r>
              <a:rPr lang="ru-RU" sz="2400" b="1" kern="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оцениванию </a:t>
            </a:r>
            <a:r>
              <a:rPr lang="ru-RU" sz="2400" b="1" kern="0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заданий </a:t>
            </a:r>
            <a: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школьного и муниципального этапов олимпиады</a:t>
            </a:r>
            <a:br>
              <a:rPr lang="ru-RU" sz="24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84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2823"/>
          </a:xfrm>
        </p:spPr>
        <p:txBody>
          <a:bodyPr/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Рекомендации по оцениванию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9467" y="1498600"/>
            <a:ext cx="9845145" cy="441262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включении в пакет заданий </a:t>
            </a:r>
            <a:r>
              <a:rPr lang="ru-RU" sz="20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заданий</a:t>
            </a: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на трансформацию и перефразирование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 следует предусмотреть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возможность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расширения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ключей для данных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заданий (расширение ключей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не может проходить на апелляциях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!)</a:t>
            </a: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. Такие задания проверяются по ключам, но у членов жюри перед глазами должен быть текст заданий для оперативного реагирования.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000" u="sng" dirty="0">
                <a:latin typeface="Times New Roman" panose="02020603050405020304" pitchFamily="18" charset="0"/>
                <a:ea typeface="MS Mincho" panose="02020609040205080304" pitchFamily="49" charset="-128"/>
              </a:rPr>
              <a:t>То есть в ходе проверки работ жюри обсуждает ответы участников, не совпадающие с ключом, и может принять решение о добавлении некоторых предложенных участниками вариантов ответов в ключ (эти варианты будут засчитываться как правильные, наряду с предложенными в первоначальном ключе). Члены жюри, проверяющие задания данного типа, должны обязательно иметь текст самого задания во время проверки для своевременного принятия решения о расширении ключей во время проверки. Решение о расширении ключей должно быть оформлено протоколом жюри соответствующего этапа и должно быть принято </a:t>
            </a:r>
            <a:r>
              <a:rPr lang="ru-RU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до</a:t>
            </a:r>
            <a:r>
              <a:rPr lang="ru-RU" sz="2000" u="sng" dirty="0">
                <a:latin typeface="Times New Roman" panose="02020603050405020304" pitchFamily="18" charset="0"/>
                <a:ea typeface="MS Mincho" panose="02020609040205080304" pitchFamily="49" charset="-128"/>
              </a:rPr>
              <a:t> проведения разбора заданий, показа работ и апелляций. </a:t>
            </a: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89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2823"/>
          </a:xfrm>
        </p:spPr>
        <p:txBody>
          <a:bodyPr/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Рекомендации по оцениванию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9467" y="1498600"/>
            <a:ext cx="9845145" cy="441262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Критерии 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оценивания продуктивных видов речевой деятельности (</a:t>
            </a:r>
            <a:r>
              <a:rPr lang="ru-RU" sz="20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конкурсы письменной речи и устной речи</a:t>
            </a:r>
            <a:r>
              <a:rPr lang="ru-RU" sz="2000" dirty="0">
                <a:latin typeface="Times New Roman" panose="02020603050405020304" pitchFamily="18" charset="0"/>
                <a:ea typeface="MS Mincho" panose="02020609040205080304" pitchFamily="49" charset="-128"/>
              </a:rPr>
              <a:t>) требуют особого внимания со стороны жюри </a:t>
            </a: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олимпиады. </a:t>
            </a:r>
            <a:r>
              <a:rPr lang="ru-RU" sz="2000" b="1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Письменная работа </a:t>
            </a: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должна быть оценена как минимум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двумя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независимыми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экспертами (не проверять работу парами!)</a:t>
            </a: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540385" algn="l"/>
                <a:tab pos="6858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Каждая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работа проверяется в обязательном порядке двумя экспертами, которые работают независимо друг от друга (никаких пометок на оригиналах работ не допускается, эксперты работают со сканами работ участников), каждый эксперт заносит свои оценки в свой протокол оценивания;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2823"/>
          </a:xfrm>
        </p:spPr>
        <p:txBody>
          <a:bodyPr/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Рекомендации по оцениванию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9467" y="1498600"/>
            <a:ext cx="9845145" cy="4412622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540385" algn="l"/>
                <a:tab pos="685800" algn="l"/>
              </a:tabLs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Если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расхождение в оценках экспертов не превышает двух баллов, то выставляется средний балл. Например, если первый эксперт ставит 9 балов, а второй 8 баллов, выставляется итоговая оценка в 9 баллов; если первый эксперт ставит 9 балов, а второй 7 баллов, выставляется итоговая оценка в 8 баллов;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сложных случаях (при расхождении оценок членов жюри в 3 балла) письменная работа перепроверяется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третьим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членом жюри из числа наиболее опытных экспертов. Оценка третьего эксперта является окончательной и заносится в итоговую ведомость (при условии, что оценка третьего эксперта отличается от оценки предыдущих экспертов не более, чем на три балла).</a:t>
            </a:r>
            <a:endParaRPr lang="ru-RU" sz="2000" dirty="0"/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расхождении оценок двух членов жюри в четыре и более баллов или при расхождении оценки третьего эксперта с оценками предыдущих экспертов в четыре и более баллов работа проверяется комиссией. Комиссия формируется председателем жюри. В комиссию должны войти председатель жюри и все эксперты, принимавшие участие в проверке данной работы. Решение об итоговой оценке работы принимает председатель жюри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865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5600" y="1477817"/>
            <a:ext cx="9879012" cy="401781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связи с этим необходимо предусмотреть при организации школьного и муниципального этапов</a:t>
            </a:r>
            <a:r>
              <a:rPr lang="ru-RU" sz="2100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возможность проведения олимпиады с использованием информационно-коммуникационных технологий</a:t>
            </a:r>
            <a:r>
              <a:rPr lang="ru-RU" sz="2100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</a:p>
          <a:p>
            <a:pPr algn="just">
              <a:lnSpc>
                <a:spcPct val="150000"/>
              </a:lnSpc>
              <a:tabLst>
                <a:tab pos="540385" algn="l"/>
              </a:tabLst>
            </a:pPr>
            <a:r>
              <a:rPr lang="ru-RU" sz="21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Решение о способе проведения олимпиады принимает регион в зависимости от количества участников и </a:t>
            </a:r>
            <a:r>
              <a:rPr lang="ru-RU" sz="21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эпидобстановки</a:t>
            </a:r>
            <a:r>
              <a:rPr lang="ru-RU" sz="21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  <a:tabLst>
                <a:tab pos="540385" algn="l"/>
              </a:tabLst>
            </a:pPr>
            <a:endParaRPr lang="ru-RU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141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04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Рекомендации по оцениванию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273" y="1154545"/>
            <a:ext cx="10673339" cy="533861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tabLst>
                <a:tab pos="540385" algn="l"/>
                <a:tab pos="68580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Оценивание устной речи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540385" algn="l"/>
                <a:tab pos="6858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Оценивание ответа участника двумя членами жюри (при этом в Протокол выставляется либо их общая согласованная оценка, либо средние баллы на основании независимых оценок двух членов жюри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);</a:t>
            </a:r>
          </a:p>
          <a:p>
            <a:pPr lvl="0" algn="just">
              <a:lnSpc>
                <a:spcPct val="150000"/>
              </a:lnSpc>
              <a:buClr>
                <a:srgbClr val="E78712"/>
              </a:buClr>
              <a:buFont typeface="Symbol" panose="05050102010706020507" pitchFamily="18" charset="2"/>
              <a:buChar char=""/>
              <a:tabLst>
                <a:tab pos="540385" algn="l"/>
                <a:tab pos="685800" algn="l"/>
              </a:tabLst>
            </a:pP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Если расхождение в оценках экспертов не превышает двух баллов, то выставляется средний балл. Например, если первый эксперт ставит 9 балов, а второй 8 баллов, выставляется итоговая оценка в 9 баллов; если первый эксперт ставит 9 балов, а второй 7 баллов, выставляется итоговая оценка в 8 баллов;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54038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расхождении оценок двух членов жюри в три и более баллов (или при разногласии между двумя членами жюри, слушающими ответы участников в паре) ответ прослушивается комиссией. Комиссия формируется председателем жюри. В комиссию должны войти председатель жюри и все эксперты, принимавшие участие в оценивании данного ответа. Решение об итоговой оценке ответа принимает председатель жюри.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1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1" y="624110"/>
            <a:ext cx="9752012" cy="823690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0"/>
              </a:spcAft>
            </a:pP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Процедура оценивания заданий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467" y="1507067"/>
            <a:ext cx="10480145" cy="5003800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Подсчет баллов за все </a:t>
            </a:r>
            <a:r>
              <a:rPr lang="ru-RU" sz="7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конкурсы (</a:t>
            </a:r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пример</a:t>
            </a:r>
            <a:r>
              <a:rPr lang="ru-RU" sz="7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ru-RU" sz="64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6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Listening</a:t>
            </a: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–максимальное количество баллов 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10. Задание проверяется по ключам. Каждый правильный ответ оценивается в 1 балл.</a:t>
            </a:r>
            <a:r>
              <a:rPr lang="ru-RU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За неверный ответ или отсутствие ответа выставляется 0 баллов.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Reading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максимальное количество баллов 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15. Задание проверяется по ключам. Каждый правильный ответ оценивается в 1 балл. </a:t>
            </a:r>
            <a:r>
              <a:rPr lang="ru-RU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неверный ответ или отсутствие ответа выставляется 0 баллов.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Use of English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максимальное количество баллов 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15. Задание проверяется по ключам. Каждый правильный ответ оценивается в 1 балл. </a:t>
            </a:r>
            <a: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Орфография </a:t>
            </a:r>
            <a:r>
              <a:rPr lang="ru-R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учитывается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 неверный ответ или отсутствие ответа выставляется 0 баллов.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Writing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- </a:t>
            </a:r>
            <a:r>
              <a:rPr lang="ru-RU" sz="72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максимальное количество баллов </a:t>
            </a:r>
            <a:r>
              <a:rPr lang="ru-RU" sz="7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10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Задание оценивается по Критериям оценивания.</a:t>
            </a:r>
            <a:endParaRPr lang="ru-RU" sz="7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7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При подведении итогов баллы за все конкурсы суммируются.</a:t>
            </a:r>
            <a:endParaRPr lang="ru-RU" sz="7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Максимальное количество баллов за все конкурсы – </a:t>
            </a:r>
            <a:r>
              <a:rPr lang="ru-RU" sz="7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50 </a:t>
            </a:r>
            <a:r>
              <a:rPr lang="ru-RU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баллов.</a:t>
            </a:r>
            <a:endParaRPr lang="ru-RU" sz="7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>
                <a:highlight>
                  <a:srgbClr val="D3D3D3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b="1" dirty="0">
                <a:highlight>
                  <a:srgbClr val="D3D3D3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1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7557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0"/>
              </a:spcAft>
            </a:pP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Подведение итогов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467" y="1388533"/>
            <a:ext cx="10861145" cy="4826000"/>
          </a:xfrm>
        </p:spPr>
        <p:txBody>
          <a:bodyPr>
            <a:normAutofit/>
          </a:bodyPr>
          <a:lstStyle/>
          <a:p>
            <a:pPr marL="457200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школьного и муниципального этапов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победители и призеры определяются отдельно по 3 группам: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5-6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классы,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7-8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классы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9-11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классы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Итоговый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результат каждого участника подсчитывается как сумма баллов за выполнение каждого задания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на всех турах олимпиады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Окончательные результаты участников фиксируются в итоговой таблице, представляющей собой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ранжированный список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участников, расположенных по мере убывания набранных ими баллов. Участники с одинаковыми баллами располагаются в алфавитном порядке. На основании итоговой таблицы и в соответствии с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квотой, установленной Оргкомитетом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Жюри определяет победителей и призеров школьного и муниципального этапов олимпиады.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1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 за внимание 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26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38909"/>
            <a:ext cx="8915400" cy="5172313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50000"/>
              </a:lnSpc>
              <a:buClr>
                <a:srgbClr val="E78712"/>
              </a:buClr>
              <a:tabLst>
                <a:tab pos="540385" algn="l"/>
              </a:tabLs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Методические материалы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Методические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рекомендации по организации и проведению школьного и муниципального этапов Всероссийской олимпиады школьников по английскому языку в 2021/2022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уч.г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.)</a:t>
            </a:r>
          </a:p>
          <a:p>
            <a:pPr marL="0" lvl="0" indent="0" algn="just">
              <a:lnSpc>
                <a:spcPct val="150000"/>
              </a:lnSpc>
              <a:buClr>
                <a:srgbClr val="E78712"/>
              </a:buClr>
              <a:buNone/>
              <a:tabLst>
                <a:tab pos="540385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содержат </a:t>
            </a: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0" algn="just">
              <a:lnSpc>
                <a:spcPct val="150000"/>
              </a:lnSpc>
              <a:buClr>
                <a:srgbClr val="E78712"/>
              </a:buClr>
              <a:tabLst>
                <a:tab pos="540385" algn="l"/>
              </a:tabLst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1) рекомендации по порядку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проведения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олимпиад по английскому языку, </a:t>
            </a:r>
          </a:p>
          <a:p>
            <a:pPr lvl="0" algn="just">
              <a:lnSpc>
                <a:spcPct val="150000"/>
              </a:lnSpc>
              <a:buClr>
                <a:srgbClr val="E78712"/>
              </a:buClr>
              <a:tabLst>
                <a:tab pos="540385" algn="l"/>
              </a:tabLst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2) требования к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структуре и содержанию олимпиадных заданий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а также </a:t>
            </a:r>
          </a:p>
          <a:p>
            <a:pPr lvl="0" algn="just">
              <a:lnSpc>
                <a:spcPct val="150000"/>
              </a:lnSpc>
              <a:buClr>
                <a:srgbClr val="E78712"/>
              </a:buClr>
              <a:tabLst>
                <a:tab pos="540385" algn="l"/>
              </a:tabLst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3) рекомендации по </a:t>
            </a: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оцениванию ответов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участников олимпиад.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2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algn="ctr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Методические рекомендации центральной </a:t>
            </a:r>
            <a:r>
              <a:rPr lang="ru-RU" sz="2000" b="1" kern="0" dirty="0" smtClean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предметно-методической комиссии </a:t>
            </a:r>
            <a: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олимпиады по </a:t>
            </a:r>
            <a:r>
              <a:rPr lang="ru-RU" sz="2000" b="1" kern="0" dirty="0" smtClean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проведению </a:t>
            </a:r>
            <a: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школьного и муниципального этапов олимпиады</a:t>
            </a:r>
            <a:br>
              <a:rPr lang="ru-RU" sz="2000" b="1" kern="0" dirty="0">
                <a:solidFill>
                  <a:srgbClr val="365F9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741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4399"/>
          </a:xfrm>
        </p:spPr>
        <p:txBody>
          <a:bodyPr/>
          <a:lstStyle/>
          <a:p>
            <a:pPr algn="ctr"/>
            <a:r>
              <a:rPr lang="ru-RU" dirty="0" smtClean="0"/>
              <a:t>Сроки проведения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8109" y="1560945"/>
            <a:ext cx="9546503" cy="4830619"/>
          </a:xfrm>
        </p:spPr>
        <p:txBody>
          <a:bodyPr>
            <a:norm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окончания этапов олимпиады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школьного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этапа олимпиады – не позднее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ноября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этапа олимпиады – не позднее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 декабря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(Сроком окончания школьного и муниципального этапов является последняя дата </a:t>
            </a:r>
            <a:r>
              <a:rPr lang="ru-RU" sz="2000" b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выполнения олимпиадных заданий) </a:t>
            </a:r>
            <a:endParaRPr lang="ru-RU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05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Состав участников 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школьного и муниципального </a:t>
            </a: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этапов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школьном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этапе </a:t>
            </a:r>
            <a:r>
              <a:rPr lang="ru-RU" sz="2400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Всероссийской олимпиады школьников по английскому языку принимают участие учащиеся 5-11 классов. Участники делятся на 3 возрастные группы: 5-6 классы, 7-8 классы и 9-11 классы.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муниципальном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этапе </a:t>
            </a:r>
            <a:r>
              <a:rPr lang="ru-RU" sz="2400" dirty="0">
                <a:latin typeface="Times New Roman" panose="02020603050405020304" pitchFamily="18" charset="0"/>
                <a:ea typeface="MS Mincho" panose="02020609040205080304" pitchFamily="49" charset="-128"/>
                <a:cs typeface="Calibri" panose="020F0502020204030204" pitchFamily="34" charset="0"/>
              </a:rPr>
              <a:t>Всероссийской олимпиады школьников по английскому языку принимают участие учащиеся 7-11 классов. Участники делятся на 2 возрастные группы: 7-8 классы и 9-11 классы.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43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Количество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конкурсов</a:t>
            </a: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школьного и муниципального </a:t>
            </a:r>
            <a:r>
              <a:rPr lang="ru-RU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этапов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6436" y="1905000"/>
            <a:ext cx="9768176" cy="400622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Школьный и муниципальный этапы включают </a:t>
            </a:r>
            <a:r>
              <a:rPr lang="ru-RU" sz="24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пять </a:t>
            </a:r>
            <a:r>
              <a:rPr lang="ru-RU" sz="2400" b="1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конкурсов</a:t>
            </a:r>
            <a:r>
              <a:rPr lang="ru-RU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r>
              <a:rPr lang="ru-RU" sz="24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Четыре письменных конкурса являются обязательными для всех </a:t>
            </a:r>
            <a:r>
              <a:rPr lang="ru-RU" sz="2400" b="1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этапов </a:t>
            </a:r>
            <a:r>
              <a:rPr lang="en-US" sz="2400" b="1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(Listening, Reading, Use of English, Writing)</a:t>
            </a:r>
            <a:r>
              <a:rPr lang="ru-RU" sz="2400" b="1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Решение </a:t>
            </a:r>
            <a:r>
              <a:rPr lang="ru-RU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о проведении </a:t>
            </a:r>
            <a:r>
              <a:rPr lang="ru-RU" sz="24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устного конкурса </a:t>
            </a:r>
            <a:r>
              <a:rPr lang="en-US" sz="2400" b="1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(Speaking) </a:t>
            </a:r>
            <a:r>
              <a:rPr lang="ru-RU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ea typeface="MS Mincho" panose="02020609040205080304" pitchFamily="49" charset="-128"/>
              </a:rPr>
              <a:t>каждой возрастной группы принимает Организатор соответствующего </a:t>
            </a:r>
            <a:r>
              <a:rPr lang="ru-RU" sz="2400" dirty="0" smtClean="0">
                <a:latin typeface="Times New Roman" panose="02020603050405020304" pitchFamily="18" charset="0"/>
                <a:ea typeface="MS Mincho" panose="02020609040205080304" pitchFamily="49" charset="-128"/>
              </a:rPr>
              <a:t>этапа.</a:t>
            </a:r>
            <a:endParaRPr lang="en-US" sz="2400" dirty="0" smtClean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По решению О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рганизатора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школьного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или муниципального этапа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устный тур может не проводиться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Если устный тур проводится на школьном этапе, он должен проводиться и на муниципальном этапе.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389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092" y="624110"/>
            <a:ext cx="9703520" cy="1280890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Рекомендуется проводить </a:t>
            </a:r>
            <a:r>
              <a:rPr lang="ru-RU" sz="27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все письменные конкурсы в один день</a:t>
            </a:r>
            <a:r>
              <a:rPr lang="ru-RU" sz="27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однако длительность конкурсов должна быть разной для учащихся 5-6, 7-8 и 9-11 классов.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0400" y="2133600"/>
            <a:ext cx="4359564" cy="3777622"/>
          </a:xfrm>
        </p:spPr>
        <p:txBody>
          <a:bodyPr>
            <a:normAutofit fontScale="92500"/>
          </a:bodyPr>
          <a:lstStyle/>
          <a:p>
            <a:pPr marR="12700" indent="450215"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Длительность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письменного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тура</a:t>
            </a:r>
            <a:r>
              <a:rPr lang="en-US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школьного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этапа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составляет: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lvl="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5-6 класс – 45-60 минут;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lvl="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7-8 класс – 60-90 минут;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lvl="0" algn="just">
              <a:lnSpc>
                <a:spcPct val="150000"/>
              </a:lnSpc>
              <a:buFont typeface="Symbol" panose="05050102010706020507" pitchFamily="18" charset="2"/>
              <a:buChar char=""/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9-11 класс – 90-120 минут.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7950" indent="0" algn="just">
              <a:lnSpc>
                <a:spcPct val="150000"/>
              </a:lnSpc>
              <a:buNone/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R="12700" lvl="0" indent="450215" algn="just">
              <a:lnSpc>
                <a:spcPct val="150000"/>
              </a:lnSpc>
              <a:buClr>
                <a:srgbClr val="E78712"/>
              </a:buClr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Длительность </a:t>
            </a:r>
            <a:r>
              <a:rPr lang="ru-RU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письменного тура</a:t>
            </a:r>
            <a:r>
              <a:rPr lang="en-US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24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</a:t>
            </a:r>
            <a:r>
              <a:rPr lang="ru-RU" sz="2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этапа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составляет: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lvl="0" algn="just">
              <a:lnSpc>
                <a:spcPct val="150000"/>
              </a:lnSpc>
              <a:buClr>
                <a:srgbClr val="E78712"/>
              </a:buClr>
              <a:buFont typeface="Symbol" panose="05050102010706020507" pitchFamily="18" charset="2"/>
              <a:buChar char=""/>
            </a:pPr>
            <a:r>
              <a:rPr lang="ru-RU" sz="2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7-8 </a:t>
            </a:r>
            <a:r>
              <a:rPr lang="ru-RU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 – 60-90 минут;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2700" lvl="0" algn="just">
              <a:lnSpc>
                <a:spcPct val="150000"/>
              </a:lnSpc>
              <a:buClr>
                <a:srgbClr val="E78712"/>
              </a:buClr>
              <a:buFont typeface="Symbol" panose="05050102010706020507" pitchFamily="18" charset="2"/>
              <a:buChar char=""/>
            </a:pPr>
            <a:r>
              <a:rPr lang="ru-RU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9-11 класс – 90-120 минут.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2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1432</TotalTime>
  <Words>2211</Words>
  <Application>Microsoft Office PowerPoint</Application>
  <PresentationFormat>Широкоэкранный</PresentationFormat>
  <Paragraphs>142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3" baseType="lpstr">
      <vt:lpstr>MS Mincho</vt:lpstr>
      <vt:lpstr>Arial</vt:lpstr>
      <vt:lpstr>Calibri</vt:lpstr>
      <vt:lpstr>Cambria</vt:lpstr>
      <vt:lpstr>Century Gothic</vt:lpstr>
      <vt:lpstr>Symbol</vt:lpstr>
      <vt:lpstr>Times New Roman</vt:lpstr>
      <vt:lpstr>Wingdings</vt:lpstr>
      <vt:lpstr>Wingdings 3</vt:lpstr>
      <vt:lpstr>Легкий дым</vt:lpstr>
      <vt:lpstr>Всероссийская олимпиада школьников Английский язык</vt:lpstr>
      <vt:lpstr>Методические рекомендации по организации и проведению школьного и муниципального этапов Всероссийской олимпиады школьников по английскому языку в 2021/2022 уч.г. (утверждены за заседании ЦПМК от 7.07.2021)</vt:lpstr>
      <vt:lpstr>Презентация PowerPoint</vt:lpstr>
      <vt:lpstr>Презентация PowerPoint</vt:lpstr>
      <vt:lpstr>Методические рекомендации центральной предметно-методической комиссии олимпиады по проведению школьного и муниципального этапов олимпиады </vt:lpstr>
      <vt:lpstr>Сроки проведения</vt:lpstr>
      <vt:lpstr>Состав участников школьного и муниципального этапов </vt:lpstr>
      <vt:lpstr>Количество конкурсов школьного и муниципального этапов </vt:lpstr>
      <vt:lpstr>Рекомендуется проводить все письменные конкурсы в один день, однако длительность конкурсов должна быть разной для учащихся 5-6, 7-8 и 9-11 классов. </vt:lpstr>
      <vt:lpstr>Презентация PowerPoint</vt:lpstr>
      <vt:lpstr>Презентация PowerPoint</vt:lpstr>
      <vt:lpstr>Презентация PowerPoint</vt:lpstr>
      <vt:lpstr>Длительность устного тура составляет: </vt:lpstr>
      <vt:lpstr>Презентация PowerPoint</vt:lpstr>
      <vt:lpstr>Презентация PowerPoint</vt:lpstr>
      <vt:lpstr>Процедура проведения конкурсов  </vt:lpstr>
      <vt:lpstr>Процедура проведения конкурсов  </vt:lpstr>
      <vt:lpstr>Процедура проведения показа работ и апелляций </vt:lpstr>
      <vt:lpstr> Методические рекомендации Центральной предметно-методической комиссии олимпиады по составлению заданий школьного и муниципального этапов олимпиады </vt:lpstr>
      <vt:lpstr>Уровень сложности заданий и время проведения этапа</vt:lpstr>
      <vt:lpstr>Время проведения этапа</vt:lpstr>
      <vt:lpstr>Уровень сложности заданий</vt:lpstr>
      <vt:lpstr>Пакет заданий должен включать</vt:lpstr>
      <vt:lpstr>Рекомендации по составлению заданий</vt:lpstr>
      <vt:lpstr>Рекомендации по составлению заданий</vt:lpstr>
      <vt:lpstr> Методические рекомендации центральной предметно-методической комиссии олимпиады по оцениванию заданий школьного и муниципального этапов олимпиады </vt:lpstr>
      <vt:lpstr>Рекомендации по оцениванию заданий</vt:lpstr>
      <vt:lpstr>Рекомендации по оцениванию заданий</vt:lpstr>
      <vt:lpstr>Рекомендации по оцениванию заданий</vt:lpstr>
      <vt:lpstr>Рекомендации по оцениванию заданий</vt:lpstr>
      <vt:lpstr>Процедура оценивания заданий  </vt:lpstr>
      <vt:lpstr>Подведение итогов </vt:lpstr>
      <vt:lpstr>Спасибо за внимание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олимпиада школьников Английский язык</dc:title>
  <dc:creator>Юлия Курасовская</dc:creator>
  <cp:lastModifiedBy>Юлия Курасовская</cp:lastModifiedBy>
  <cp:revision>121</cp:revision>
  <cp:lastPrinted>2017-09-14T18:53:51Z</cp:lastPrinted>
  <dcterms:created xsi:type="dcterms:W3CDTF">2015-09-13T17:21:12Z</dcterms:created>
  <dcterms:modified xsi:type="dcterms:W3CDTF">2021-09-05T15:07:37Z</dcterms:modified>
</cp:coreProperties>
</file>